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8" r:id="rId3"/>
    <p:sldId id="277" r:id="rId4"/>
    <p:sldId id="279" r:id="rId5"/>
    <p:sldId id="291" r:id="rId6"/>
    <p:sldId id="282" r:id="rId7"/>
    <p:sldId id="283" r:id="rId8"/>
    <p:sldId id="290" r:id="rId9"/>
    <p:sldId id="286" r:id="rId10"/>
    <p:sldId id="287" r:id="rId11"/>
    <p:sldId id="288" r:id="rId12"/>
  </p:sldIdLst>
  <p:sldSz cx="9144000" cy="6858000" type="screen4x3"/>
  <p:notesSz cx="6819900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35"/>
    <a:srgbClr val="FF9900"/>
    <a:srgbClr val="7B7979"/>
    <a:srgbClr val="B3AA7E"/>
    <a:srgbClr val="00A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40" autoAdjust="0"/>
    <p:restoredTop sz="94660"/>
  </p:normalViewPr>
  <p:slideViewPr>
    <p:cSldViewPr>
      <p:cViewPr>
        <p:scale>
          <a:sx n="75" d="100"/>
          <a:sy n="75" d="100"/>
        </p:scale>
        <p:origin x="-324" y="-324"/>
      </p:cViewPr>
      <p:guideLst>
        <p:guide orient="horz" pos="164"/>
        <p:guide pos="5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B7BE0-2CA9-4B21-A626-FAD7B20CE4EB}" type="datetimeFigureOut">
              <a:rPr lang="en-GB" smtClean="0"/>
              <a:t>11/11/2013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2388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2639F-ACAC-4CE4-87E2-91B295982F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441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8C9262-254F-4919-B8FB-E2E75C1DC4B9}" type="datetimeFigureOut">
              <a:rPr lang="en-GB" smtClean="0"/>
              <a:t>11/11/2013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32BDC-F1F2-4E3D-92AD-74FADA1DA7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693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front com"/>
          <p:cNvPicPr>
            <a:picLocks noChangeAspect="1" noChangeArrowheads="1"/>
          </p:cNvPicPr>
          <p:nvPr userDrawn="1"/>
        </p:nvPicPr>
        <p:blipFill>
          <a:blip r:embed="rId2" cstate="print"/>
          <a:srcRect l="8195" t="20126" r="7840" b="7307"/>
          <a:stretch>
            <a:fillRect/>
          </a:stretch>
        </p:blipFill>
        <p:spPr bwMode="auto">
          <a:xfrm>
            <a:off x="0" y="1268760"/>
            <a:ext cx="9144000" cy="5587653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1441450"/>
          </a:xfrm>
        </p:spPr>
        <p:txBody>
          <a:bodyPr/>
          <a:lstStyle>
            <a:lvl1pPr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357563"/>
            <a:ext cx="7775575" cy="1223962"/>
          </a:xfrm>
        </p:spPr>
        <p:txBody>
          <a:bodyPr/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2050" name="Picture 2" descr="DECC_CYAN_AW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142875"/>
            <a:ext cx="1871662" cy="5878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42875"/>
            <a:ext cx="5464175" cy="5878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900113" y="509588"/>
            <a:ext cx="6192167" cy="504825"/>
          </a:xfrm>
        </p:spPr>
        <p:txBody>
          <a:bodyPr/>
          <a:lstStyle>
            <a:lvl1pPr algn="l" rtl="0" fontAlgn="base">
              <a:spcBef>
                <a:spcPct val="50000"/>
              </a:spcBef>
              <a:spcAft>
                <a:spcPct val="0"/>
              </a:spcAft>
              <a:defRPr lang="en-GB" sz="2600" b="0" kern="1200" dirty="0">
                <a:solidFill>
                  <a:srgbClr val="B3AA7E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11188" y="1700213"/>
            <a:ext cx="7848600" cy="460851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89138"/>
            <a:ext cx="366712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1989138"/>
            <a:ext cx="3668712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ront com"/>
          <p:cNvPicPr>
            <a:picLocks noChangeAspect="1" noChangeArrowheads="1"/>
          </p:cNvPicPr>
          <p:nvPr/>
        </p:nvPicPr>
        <p:blipFill>
          <a:blip r:embed="rId13" cstate="print"/>
          <a:srcRect l="8195" t="20126" r="7840" b="77693"/>
          <a:stretch>
            <a:fillRect/>
          </a:stretch>
        </p:blipFill>
        <p:spPr bwMode="auto">
          <a:xfrm>
            <a:off x="0" y="1268760"/>
            <a:ext cx="9144000" cy="16792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42875"/>
            <a:ext cx="54006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89138"/>
            <a:ext cx="74882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2" name="Picture 2" descr="DECC_CYAN_AW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2" y="1916112"/>
            <a:ext cx="8064376" cy="2160960"/>
          </a:xfrm>
        </p:spPr>
        <p:txBody>
          <a:bodyPr/>
          <a:lstStyle/>
          <a:p>
            <a:r>
              <a:rPr lang="en-GB" sz="3600" dirty="0" smtClean="0"/>
              <a:t>Offtaker of Last Resort Advisory Group</a:t>
            </a:r>
            <a:br>
              <a:rPr lang="en-GB" sz="3600" dirty="0" smtClean="0"/>
            </a:b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200" dirty="0" smtClean="0"/>
              <a:t>Paper 1.01: Allocation</a:t>
            </a:r>
            <a:endParaRPr lang="en-GB" sz="3200" dirty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900063" y="4077072"/>
            <a:ext cx="6624265" cy="7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 smtClean="0">
                <a:solidFill>
                  <a:schemeClr val="bg1"/>
                </a:solidFill>
              </a:rPr>
              <a:t>Alex Weir</a:t>
            </a:r>
          </a:p>
          <a:p>
            <a:pPr>
              <a:spcBef>
                <a:spcPct val="50000"/>
              </a:spcBef>
            </a:pPr>
            <a:r>
              <a:rPr lang="en-GB" sz="1700" dirty="0">
                <a:solidFill>
                  <a:schemeClr val="bg1"/>
                </a:solidFill>
              </a:rPr>
              <a:t>2</a:t>
            </a:r>
            <a:r>
              <a:rPr lang="en-GB" sz="1700" dirty="0" smtClean="0">
                <a:solidFill>
                  <a:schemeClr val="bg1"/>
                </a:solidFill>
              </a:rPr>
              <a:t> October 2013</a:t>
            </a:r>
            <a:endParaRPr lang="en-GB" sz="17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Potential ‘hybrid’ option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11188" y="1556792"/>
            <a:ext cx="7848600" cy="4608512"/>
          </a:xfrm>
        </p:spPr>
        <p:txBody>
          <a:bodyPr/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A hybrid approach may have potential to capture the benefits and avoid the risks of the two mechanisms. For example:</a:t>
            </a:r>
          </a:p>
          <a:p>
            <a:pPr lvl="1"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Use administrative allocation when generators first request a backstop PPA (fast and simple process)</a:t>
            </a:r>
          </a:p>
          <a:p>
            <a:pPr lvl="1"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Re-allocate the PPA at fixed time points (e.g. once a year) using a competitive process with:</a:t>
            </a:r>
          </a:p>
          <a:p>
            <a:pPr lvl="2"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a reserve price to mitigate against high bids</a:t>
            </a:r>
          </a:p>
          <a:p>
            <a:pPr lvl="2"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administrative re-allocation if no bid beneath reserve price</a:t>
            </a:r>
          </a:p>
          <a:p>
            <a:pPr marL="914400" lvl="2" indent="0">
              <a:lnSpc>
                <a:spcPct val="114000"/>
              </a:lnSpc>
              <a:spcAft>
                <a:spcPts val="600"/>
              </a:spcAft>
              <a:buNone/>
            </a:pPr>
            <a:r>
              <a:rPr lang="en-GB" dirty="0" smtClean="0"/>
              <a:t>(capture potential benefits to consumers and reduce impact on suppliers, but cap risks from uncompetitive bids)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Does the Advisory Group believe there is merit in exploring a hybrid option along these lines?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68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Regulatory vs. competitive allocation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518422"/>
              </p:ext>
            </p:extLst>
          </p:nvPr>
        </p:nvGraphicFramePr>
        <p:xfrm>
          <a:off x="395536" y="1556793"/>
          <a:ext cx="8280920" cy="4652729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2520280"/>
                <a:gridCol w="2952328"/>
                <a:gridCol w="2808312"/>
              </a:tblGrid>
              <a:tr h="629949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Criteria</a:t>
                      </a:r>
                      <a:endParaRPr lang="en-GB" sz="1400" dirty="0"/>
                    </a:p>
                  </a:txBody>
                  <a:tcPr marL="0" marR="13785" marT="0" marB="0" anchor="ctr"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GB" sz="1400" dirty="0" smtClean="0"/>
                        <a:t>Regulatory</a:t>
                      </a:r>
                      <a:endParaRPr lang="en-GB" sz="1400" dirty="0"/>
                    </a:p>
                  </a:txBody>
                  <a:tcPr marL="0" marR="13785" marT="0" marB="0" anchor="ctr"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GB" sz="1400" dirty="0" smtClean="0"/>
                        <a:t>Competitive</a:t>
                      </a:r>
                      <a:endParaRPr lang="en-GB" sz="1400" dirty="0"/>
                    </a:p>
                  </a:txBody>
                  <a:tcPr marL="0" marR="13785" marT="0" marB="0" anchor="ctr"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089">
                <a:tc rowSpan="2"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Bankability</a:t>
                      </a:r>
                      <a:endParaRPr lang="en-GB" sz="1400" dirty="0"/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400" b="0" baseline="0" dirty="0" smtClean="0"/>
                        <a:t>Fast and certain</a:t>
                      </a: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400" b="0" baseline="0" dirty="0" smtClean="0"/>
                        <a:t>Longer process</a:t>
                      </a: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6108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357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endParaRPr lang="en-GB" sz="1400" b="0" dirty="0" smtClean="0"/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57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sz="1400" b="0" dirty="0" smtClean="0"/>
                        <a:t>Requires re-tendering</a:t>
                      </a: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52028">
                <a:tc rowSpan="2"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/>
                        <a:t>Minimise system costs</a:t>
                      </a: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400" b="0" baseline="0" dirty="0" smtClean="0"/>
                        <a:t>No matching to ‘best fit’</a:t>
                      </a: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400" b="0" baseline="0" dirty="0" smtClean="0"/>
                        <a:t>Matches to ‘best fit’</a:t>
                      </a: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5202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357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endParaRPr lang="en-GB" sz="1400" b="0" dirty="0" smtClean="0"/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57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sz="1400" b="0" dirty="0" smtClean="0"/>
                        <a:t>Risk of high bids</a:t>
                      </a: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24316">
                <a:tc rowSpan="2"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/>
                        <a:t>Impact on suppliers </a:t>
                      </a: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No supplier choice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Suppliers choose price, minimising credit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</a:rPr>
                        <a:t> impact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2431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Risk from cost assessment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72462">
                <a:tc rowSpan="2"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/>
                        <a:t>Potential for market distortions</a:t>
                      </a: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distortion of PPA market</a:t>
                      </a: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distortion of PPA market</a:t>
                      </a: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47246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7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Potential distortion of retail market through cost assessment</a:t>
                      </a: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357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Minimises retail</a:t>
                      </a:r>
                      <a:r>
                        <a:rPr lang="en-GB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distortion</a:t>
                      </a:r>
                      <a:endParaRPr lang="en-GB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68046">
                <a:tc rowSpan="2"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Administrative simplicity and cost</a:t>
                      </a:r>
                      <a:endParaRPr lang="en-GB" sz="1400" dirty="0"/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Simple allocation process</a:t>
                      </a: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More complex allocation</a:t>
                      </a: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6804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7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More complex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</a:rPr>
                        <a:t> cost assessment</a:t>
                      </a:r>
                      <a:endParaRPr lang="en-GB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357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No regulatory cost assessment</a:t>
                      </a: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648632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/>
                        <a:t>Legal risk and potential compliance cost</a:t>
                      </a:r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400" b="0" dirty="0" smtClean="0"/>
                        <a:t>Minimal legal risks</a:t>
                      </a:r>
                      <a:endParaRPr lang="en-GB" sz="1400" b="0" dirty="0"/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400" b="0" dirty="0" smtClean="0"/>
                        <a:t>Minimal legal</a:t>
                      </a:r>
                      <a:r>
                        <a:rPr lang="en-GB" sz="1400" b="0" baseline="0" dirty="0" smtClean="0"/>
                        <a:t> risks</a:t>
                      </a:r>
                      <a:endParaRPr lang="en-GB" sz="1400" b="0" dirty="0"/>
                    </a:p>
                  </a:txBody>
                  <a:tcPr marL="0" marR="13785" marT="0" marB="0" anchor="ctr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3705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‘Allocation’ describes the process for allocating a generator seeking a backstop PPA to a backstop offtaker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Outline of presentation:</a:t>
            </a:r>
          </a:p>
          <a:p>
            <a:pPr lvl="1"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Proposed assessment criteria </a:t>
            </a:r>
          </a:p>
          <a:p>
            <a:pPr lvl="1"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Two </a:t>
            </a:r>
            <a:r>
              <a:rPr lang="en-GB" dirty="0"/>
              <a:t>potential allocation </a:t>
            </a:r>
            <a:r>
              <a:rPr lang="en-GB" dirty="0" smtClean="0"/>
              <a:t>mechanisms</a:t>
            </a:r>
            <a:endParaRPr lang="en-GB" dirty="0"/>
          </a:p>
          <a:p>
            <a:pPr lvl="2">
              <a:lnSpc>
                <a:spcPct val="114000"/>
              </a:lnSpc>
              <a:spcAft>
                <a:spcPts val="600"/>
              </a:spcAft>
            </a:pPr>
            <a:r>
              <a:rPr lang="en-GB" dirty="0"/>
              <a:t>Regulatory allocation</a:t>
            </a:r>
          </a:p>
          <a:p>
            <a:pPr lvl="2">
              <a:lnSpc>
                <a:spcPct val="114000"/>
              </a:lnSpc>
              <a:spcAft>
                <a:spcPts val="600"/>
              </a:spcAft>
            </a:pPr>
            <a:r>
              <a:rPr lang="en-GB" dirty="0"/>
              <a:t>Competitive </a:t>
            </a:r>
            <a:r>
              <a:rPr lang="en-GB" dirty="0" smtClean="0"/>
              <a:t>allocation</a:t>
            </a:r>
          </a:p>
          <a:p>
            <a:pPr lvl="1"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Potential ‘hybrid’ approach</a:t>
            </a:r>
            <a:endParaRPr lang="en-GB" dirty="0"/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Open to group for discussion of key questions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5244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Assessment criteria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688703"/>
              </p:ext>
            </p:extLst>
          </p:nvPr>
        </p:nvGraphicFramePr>
        <p:xfrm>
          <a:off x="395536" y="1556793"/>
          <a:ext cx="8280920" cy="4914105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2736304"/>
                <a:gridCol w="5544616"/>
              </a:tblGrid>
              <a:tr h="629949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/>
                        <a:t>Criteria</a:t>
                      </a:r>
                      <a:endParaRPr lang="en-GB" sz="1300" dirty="0"/>
                    </a:p>
                  </a:txBody>
                  <a:tcPr marL="0" marR="13785" marT="0" marB="0" anchor="ctr"/>
                </a:tc>
                <a:tc>
                  <a:txBody>
                    <a:bodyPr/>
                    <a:lstStyle/>
                    <a:p>
                      <a:pPr marL="7200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GB" sz="1300" dirty="0" smtClean="0"/>
                        <a:t>Description</a:t>
                      </a:r>
                      <a:endParaRPr lang="en-GB" sz="1300" dirty="0"/>
                    </a:p>
                  </a:txBody>
                  <a:tcPr marL="0" marR="13785" marT="0" marB="0" anchor="ctr"/>
                </a:tc>
              </a:tr>
              <a:tr h="522178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/>
                        <a:t>Bankability</a:t>
                      </a:r>
                      <a:endParaRPr lang="en-GB" sz="1300" dirty="0"/>
                    </a:p>
                  </a:txBody>
                  <a:tcPr marL="0" marR="13785" marT="0" marB="0" anchor="ctr"/>
                </a:tc>
                <a:tc>
                  <a:txBody>
                    <a:bodyPr/>
                    <a:lstStyle/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300" dirty="0" smtClean="0"/>
                        <a:t>Confidence that generators</a:t>
                      </a:r>
                      <a:r>
                        <a:rPr lang="en-GB" sz="1300" baseline="0" dirty="0" smtClean="0"/>
                        <a:t> will be allocated an offtaker when needed</a:t>
                      </a:r>
                      <a:endParaRPr lang="en-GB" sz="1300" dirty="0"/>
                    </a:p>
                  </a:txBody>
                  <a:tcPr marL="0" marR="13785" marT="0" marB="0" anchor="ctr"/>
                </a:tc>
              </a:tr>
              <a:tr h="871158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/>
                        <a:t>Minimise system costs</a:t>
                      </a:r>
                    </a:p>
                  </a:txBody>
                  <a:tcPr marL="0" marR="13785" marT="0" marB="0" anchor="ctr"/>
                </a:tc>
                <a:tc>
                  <a:txBody>
                    <a:bodyPr/>
                    <a:lstStyle/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300" dirty="0" smtClean="0"/>
                        <a:t>Matches generators to </a:t>
                      </a:r>
                      <a:r>
                        <a:rPr lang="en-GB" sz="1300" dirty="0"/>
                        <a:t>offtakers able to perform </a:t>
                      </a:r>
                      <a:r>
                        <a:rPr lang="en-GB" sz="1300" dirty="0" smtClean="0"/>
                        <a:t>function efficiently in a way that minimises </a:t>
                      </a:r>
                      <a:r>
                        <a:rPr lang="en-GB" sz="1300" dirty="0"/>
                        <a:t>the cost of levelisation</a:t>
                      </a:r>
                    </a:p>
                  </a:txBody>
                  <a:tcPr marL="0" marR="13785" marT="0" marB="0" anchor="ctr"/>
                </a:tc>
              </a:tr>
              <a:tr h="648632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/>
                        <a:t>Impact on suppliers </a:t>
                      </a:r>
                    </a:p>
                  </a:txBody>
                  <a:tcPr marL="0" marR="13785" marT="0" marB="0" anchor="ctr"/>
                </a:tc>
                <a:tc>
                  <a:txBody>
                    <a:bodyPr/>
                    <a:lstStyle/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300" dirty="0" smtClean="0"/>
                        <a:t>Spreads </a:t>
                      </a:r>
                      <a:r>
                        <a:rPr lang="en-GB" sz="1300" dirty="0"/>
                        <a:t>burden of backstop PPAs evenly or efficiently across </a:t>
                      </a:r>
                      <a:r>
                        <a:rPr lang="en-GB" sz="1300" dirty="0" smtClean="0"/>
                        <a:t>market</a:t>
                      </a:r>
                    </a:p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300" dirty="0" smtClean="0"/>
                        <a:t>Minimises </a:t>
                      </a:r>
                      <a:r>
                        <a:rPr lang="en-GB" sz="1300" dirty="0"/>
                        <a:t>impact on suppliers’ balance sheets and credit ratings</a:t>
                      </a:r>
                    </a:p>
                  </a:txBody>
                  <a:tcPr marL="0" marR="13785" marT="0" marB="0" anchor="ctr"/>
                </a:tc>
              </a:tr>
              <a:tr h="944924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/>
                        <a:t>Potential for market distortions</a:t>
                      </a:r>
                    </a:p>
                  </a:txBody>
                  <a:tcPr marL="0" marR="13785" marT="0" marB="0" anchor="ctr"/>
                </a:tc>
                <a:tc>
                  <a:txBody>
                    <a:bodyPr/>
                    <a:lstStyle/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300" dirty="0"/>
                        <a:t>Should not impact </a:t>
                      </a:r>
                      <a:r>
                        <a:rPr lang="en-GB" sz="1300" dirty="0" smtClean="0"/>
                        <a:t>capacity </a:t>
                      </a:r>
                      <a:r>
                        <a:rPr lang="en-GB" sz="1300" dirty="0"/>
                        <a:t>or desire of </a:t>
                      </a:r>
                      <a:r>
                        <a:rPr lang="en-GB" sz="1300" dirty="0" smtClean="0"/>
                        <a:t>offtakers </a:t>
                      </a:r>
                      <a:r>
                        <a:rPr lang="en-GB" sz="1300" dirty="0"/>
                        <a:t>to offer PPAs in the open </a:t>
                      </a:r>
                      <a:r>
                        <a:rPr lang="en-GB" sz="1300" dirty="0" smtClean="0"/>
                        <a:t>market</a:t>
                      </a:r>
                      <a:endParaRPr lang="en-GB" sz="1300" dirty="0"/>
                    </a:p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300" dirty="0" smtClean="0"/>
                        <a:t>Minimise </a:t>
                      </a:r>
                      <a:r>
                        <a:rPr lang="en-GB" sz="1300" dirty="0"/>
                        <a:t>any distortionary effect on the retail market.</a:t>
                      </a:r>
                    </a:p>
                  </a:txBody>
                  <a:tcPr marL="0" marR="13785" marT="0" marB="0" anchor="ctr"/>
                </a:tc>
              </a:tr>
              <a:tr h="648632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/>
                        <a:t>Administrative simplicity and cost</a:t>
                      </a:r>
                      <a:endParaRPr lang="en-GB" sz="1300" dirty="0"/>
                    </a:p>
                  </a:txBody>
                  <a:tcPr marL="0" marR="13785" marT="0" marB="0" anchor="ctr"/>
                </a:tc>
                <a:tc>
                  <a:txBody>
                    <a:bodyPr/>
                    <a:lstStyle/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300" dirty="0" smtClean="0"/>
                        <a:t>Simple and quick process that minimises</a:t>
                      </a:r>
                      <a:r>
                        <a:rPr lang="en-GB" sz="1300" baseline="0" dirty="0" smtClean="0"/>
                        <a:t> </a:t>
                      </a:r>
                      <a:r>
                        <a:rPr lang="en-GB" sz="1300" dirty="0" smtClean="0"/>
                        <a:t>resourcing </a:t>
                      </a:r>
                      <a:r>
                        <a:rPr lang="en-GB" sz="1300" dirty="0"/>
                        <a:t>and administrative </a:t>
                      </a:r>
                      <a:r>
                        <a:rPr lang="en-GB" sz="1300" dirty="0" smtClean="0"/>
                        <a:t>costs.</a:t>
                      </a:r>
                      <a:endParaRPr lang="en-GB" sz="1300" dirty="0"/>
                    </a:p>
                  </a:txBody>
                  <a:tcPr marL="0" marR="13785" marT="0" marB="0" anchor="ctr"/>
                </a:tc>
              </a:tr>
              <a:tr h="648632">
                <a:tc>
                  <a:txBody>
                    <a:bodyPr/>
                    <a:lstStyle/>
                    <a:p>
                      <a:pPr marL="72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/>
                        <a:t>Legal risk and potential compliance cost</a:t>
                      </a:r>
                    </a:p>
                  </a:txBody>
                  <a:tcPr marL="0" marR="13785" marT="0" marB="0" anchor="ctr"/>
                </a:tc>
                <a:tc>
                  <a:txBody>
                    <a:bodyPr/>
                    <a:lstStyle/>
                    <a:p>
                      <a:pPr marL="357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GB" sz="1300" dirty="0" smtClean="0"/>
                        <a:t>Minimise risk of </a:t>
                      </a:r>
                      <a:r>
                        <a:rPr lang="en-GB" sz="1300" dirty="0"/>
                        <a:t>legal challenge </a:t>
                      </a:r>
                      <a:r>
                        <a:rPr lang="en-GB" sz="1300" dirty="0" smtClean="0"/>
                        <a:t>through</a:t>
                      </a:r>
                      <a:r>
                        <a:rPr lang="en-GB" sz="1300" baseline="0" dirty="0" smtClean="0"/>
                        <a:t> </a:t>
                      </a:r>
                      <a:r>
                        <a:rPr lang="en-GB" sz="1300" dirty="0" smtClean="0"/>
                        <a:t>objective</a:t>
                      </a:r>
                      <a:r>
                        <a:rPr lang="en-GB" sz="1300" dirty="0"/>
                        <a:t>, fair, and </a:t>
                      </a:r>
                      <a:r>
                        <a:rPr lang="en-GB" sz="1300" dirty="0" smtClean="0"/>
                        <a:t>transparent process</a:t>
                      </a:r>
                      <a:endParaRPr lang="en-GB" sz="1300" dirty="0"/>
                    </a:p>
                  </a:txBody>
                  <a:tcPr marL="0" marR="1378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909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Regulatory allocation – description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Aft>
                <a:spcPts val="1000"/>
              </a:spcAft>
            </a:pPr>
            <a:r>
              <a:rPr lang="en-GB" dirty="0" smtClean="0"/>
              <a:t>Ofgem allocates backstop PPAs to eligible offtakers according to a set of prescribed rules</a:t>
            </a:r>
          </a:p>
          <a:p>
            <a:pPr>
              <a:spcAft>
                <a:spcPts val="1000"/>
              </a:spcAft>
            </a:pPr>
            <a:r>
              <a:rPr lang="en-GB" dirty="0" smtClean="0"/>
              <a:t>Ofgem assesses offtakers’ costs / benefits through administrative process (“regulatory cost assessment”), which are levelised across the market</a:t>
            </a:r>
          </a:p>
          <a:p>
            <a:r>
              <a:rPr lang="en-GB" dirty="0" smtClean="0"/>
              <a:t>Proposed mechanism:</a:t>
            </a:r>
          </a:p>
          <a:p>
            <a:pPr lvl="1"/>
            <a:r>
              <a:rPr lang="en-GB" dirty="0" smtClean="0"/>
              <a:t>Initial allocation according to a rota or ‘cab rank’ (random order, or by supplier market share)</a:t>
            </a:r>
          </a:p>
          <a:p>
            <a:pPr lvl="1"/>
            <a:r>
              <a:rPr lang="en-GB" dirty="0" smtClean="0"/>
              <a:t>Subsequent allocation according to ‘backstop burden’</a:t>
            </a:r>
          </a:p>
          <a:p>
            <a:pPr lvl="1"/>
            <a:r>
              <a:rPr lang="en-GB" dirty="0" smtClean="0"/>
              <a:t>(Potentially) option for offtakers to ‘switch’ position in rota by mutual agreement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68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Regulatory allocation – benefits / risks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u="sng" dirty="0" smtClean="0"/>
              <a:t>Key benefits</a:t>
            </a:r>
          </a:p>
          <a:p>
            <a:r>
              <a:rPr lang="en-GB" dirty="0" smtClean="0"/>
              <a:t>Fast, simple and certain process</a:t>
            </a:r>
          </a:p>
          <a:p>
            <a:r>
              <a:rPr lang="en-GB" dirty="0" smtClean="0"/>
              <a:t>Possible for backstop PPAs to be of longer tenors</a:t>
            </a:r>
          </a:p>
          <a:p>
            <a:r>
              <a:rPr lang="en-GB" dirty="0" smtClean="0"/>
              <a:t>Cost to consumers determined administratively with no ‘gaming’ risk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u="sng" dirty="0" smtClean="0"/>
              <a:t>Key risks</a:t>
            </a:r>
          </a:p>
          <a:p>
            <a:r>
              <a:rPr lang="en-GB" dirty="0" smtClean="0"/>
              <a:t>Potential adverse impact </a:t>
            </a:r>
            <a:r>
              <a:rPr lang="en-GB" dirty="0"/>
              <a:t>on </a:t>
            </a:r>
            <a:r>
              <a:rPr lang="en-GB" dirty="0" smtClean="0"/>
              <a:t>suppliers due to risks / uncertainties associated with regulatory cost assessment and longer tenors</a:t>
            </a:r>
          </a:p>
          <a:p>
            <a:r>
              <a:rPr lang="en-GB" dirty="0" smtClean="0"/>
              <a:t>Does not match generators to ‘best’ offtaker, potentially increasing cost to consumers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9404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Regulatory allocation – key questions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GB" dirty="0" smtClean="0"/>
              <a:t>Does the Advisory Group agree:</a:t>
            </a:r>
          </a:p>
          <a:p>
            <a:pPr>
              <a:spcAft>
                <a:spcPts val="600"/>
              </a:spcAft>
            </a:pPr>
            <a:r>
              <a:rPr lang="en-GB" dirty="0" smtClean="0"/>
              <a:t>That it is appropriate </a:t>
            </a:r>
            <a:r>
              <a:rPr lang="en-GB" u="sng" dirty="0" smtClean="0"/>
              <a:t>not</a:t>
            </a:r>
            <a:r>
              <a:rPr lang="en-GB" dirty="0" smtClean="0"/>
              <a:t> to include any ‘generator choice’?</a:t>
            </a:r>
          </a:p>
          <a:p>
            <a:pPr>
              <a:spcAft>
                <a:spcPts val="600"/>
              </a:spcAft>
            </a:pPr>
            <a:r>
              <a:rPr lang="en-GB" dirty="0" smtClean="0"/>
              <a:t>That it is not feasible for Ofgem to attempt to match generators with the ‘best fit’ suppliers?</a:t>
            </a:r>
          </a:p>
          <a:p>
            <a:pPr>
              <a:spcAft>
                <a:spcPts val="600"/>
              </a:spcAft>
            </a:pPr>
            <a:r>
              <a:rPr lang="en-GB" dirty="0" smtClean="0"/>
              <a:t>With our proposed mechanism of a rota followed by assessment of the ‘backstop burden’?</a:t>
            </a:r>
          </a:p>
          <a:p>
            <a:pPr>
              <a:spcAft>
                <a:spcPts val="600"/>
              </a:spcAft>
            </a:pPr>
            <a:r>
              <a:rPr lang="en-GB" dirty="0" smtClean="0"/>
              <a:t>That there is merit in considering allowing offtakers to ‘switch’ by mutual agreement?</a:t>
            </a:r>
          </a:p>
          <a:p>
            <a:pPr>
              <a:spcAft>
                <a:spcPts val="600"/>
              </a:spcAft>
            </a:pPr>
            <a:r>
              <a:rPr lang="en-GB" dirty="0" smtClean="0"/>
              <a:t>With our assessment of benefits / risks?</a:t>
            </a:r>
          </a:p>
        </p:txBody>
      </p:sp>
    </p:spTree>
    <p:extLst>
      <p:ext uri="{BB962C8B-B14F-4D97-AF65-F5344CB8AC3E}">
        <p14:creationId xmlns:p14="http://schemas.microsoft.com/office/powerpoint/2010/main" val="2675904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Competitive allocation – description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Ofgem solicits bids from eligible suppliers to enter into a backstop PPA of a fixed tenor (e.g. 1 year) with a particular generator</a:t>
            </a:r>
            <a:r>
              <a:rPr lang="en-GB" dirty="0"/>
              <a:t> (some offtakers are mandated to </a:t>
            </a:r>
            <a:r>
              <a:rPr lang="en-GB" dirty="0" smtClean="0"/>
              <a:t>bid)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Eligible offtakers bid the ‘management fee’ (in £/MWh) they would require to enter into the backstop PPA (+</a:t>
            </a:r>
            <a:r>
              <a:rPr lang="en-GB" dirty="0" err="1" smtClean="0"/>
              <a:t>ve</a:t>
            </a:r>
            <a:r>
              <a:rPr lang="en-GB" dirty="0" smtClean="0"/>
              <a:t> or –</a:t>
            </a:r>
            <a:r>
              <a:rPr lang="en-GB" dirty="0" err="1" smtClean="0"/>
              <a:t>ve</a:t>
            </a:r>
            <a:r>
              <a:rPr lang="en-GB" dirty="0" smtClean="0"/>
              <a:t>)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Supplier entering the lowest bid is required to offer to enter into the backstop PPA with the generator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Backstop PPA is retendered on expiry if generator still requires a backstop PPA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The winning bid is levelised across the market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5539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Competitive allocation – benefits / risks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u="sng" dirty="0" smtClean="0"/>
              <a:t>Key benefits</a:t>
            </a:r>
          </a:p>
          <a:p>
            <a:r>
              <a:rPr lang="en-GB" dirty="0" smtClean="0"/>
              <a:t>Potential to match generator with ‘best’ offtaker, leading to lower system costs and smaller levelisation payments</a:t>
            </a:r>
          </a:p>
          <a:p>
            <a:r>
              <a:rPr lang="en-GB" dirty="0" smtClean="0"/>
              <a:t>Minimises impacts on suppliers by allowing them to choose price at which they will enter into PPA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u="sng" dirty="0" smtClean="0"/>
              <a:t>Key risks</a:t>
            </a:r>
            <a:endParaRPr lang="en-GB" dirty="0" smtClean="0"/>
          </a:p>
          <a:p>
            <a:r>
              <a:rPr lang="en-GB" dirty="0" smtClean="0"/>
              <a:t>May take longer to allocate generator to backstop offtaker</a:t>
            </a:r>
          </a:p>
          <a:p>
            <a:r>
              <a:rPr lang="en-GB" dirty="0" smtClean="0"/>
              <a:t>Requires regular retendering of backstop PPAs</a:t>
            </a:r>
          </a:p>
          <a:p>
            <a:r>
              <a:rPr lang="en-GB" dirty="0" smtClean="0"/>
              <a:t>Lack of competition could lead to high successful bids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16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Competitive allocation – key questions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Does the Advisory Group agree that</a:t>
            </a:r>
            <a:r>
              <a:rPr lang="en-GB" dirty="0"/>
              <a:t> competitive </a:t>
            </a:r>
            <a:r>
              <a:rPr lang="en-GB" dirty="0" smtClean="0"/>
              <a:t>allocation: </a:t>
            </a:r>
          </a:p>
          <a:p>
            <a:pPr lvl="1"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has potential for matching generators with most efficient offtakers?</a:t>
            </a:r>
          </a:p>
          <a:p>
            <a:pPr lvl="1"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should minimise the impact on suppliers?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How long will offtakers need to assess their bids?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How significant is the risk of uncompetitive bids in the tender, and how can this be mitigated?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Can competitive allocation provide a ‘bankable’ route to market, if certain suppliers are required to bid?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dirty="0" smtClean="0"/>
              <a:t>Is our assessment of benefits / risks appropriate?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7634240"/>
      </p:ext>
    </p:extLst>
  </p:cSld>
  <p:clrMapOvr>
    <a:masterClrMapping/>
  </p:clrMapOvr>
</p:sld>
</file>

<file path=ppt/theme/theme1.xml><?xml version="1.0" encoding="utf-8"?>
<a:theme xmlns:a="http://schemas.openxmlformats.org/drawingml/2006/main" name="decc_ppt_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decc_ppt_template</Template>
  <TotalTime>0</TotalTime>
  <Words>905</Words>
  <Application>Microsoft Office PowerPoint</Application>
  <PresentationFormat>On-screen Show (4:3)</PresentationFormat>
  <Paragraphs>113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decc_ppt_template</vt:lpstr>
      <vt:lpstr>Offtaker of Last Resort Advisory Group  Paper 1.01: Allocation</vt:lpstr>
      <vt:lpstr>Overview</vt:lpstr>
      <vt:lpstr>Assessment criteria</vt:lpstr>
      <vt:lpstr>Regulatory allocation – description</vt:lpstr>
      <vt:lpstr>Regulatory allocation – benefits / risks</vt:lpstr>
      <vt:lpstr>Regulatory allocation – key questions</vt:lpstr>
      <vt:lpstr>Competitive allocation – description</vt:lpstr>
      <vt:lpstr>Competitive allocation – benefits / risks</vt:lpstr>
      <vt:lpstr>Competitive allocation – key questions</vt:lpstr>
      <vt:lpstr>Potential ‘hybrid’ option</vt:lpstr>
      <vt:lpstr>Regulatory vs. competitive allocation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2013-11-11T17:01:06Z</dcterms:created>
  <dcterms:modified xsi:type="dcterms:W3CDTF">2013-11-11T17:01:27Z</dcterms:modified>
</cp:coreProperties>
</file>